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8" r:id="rId3"/>
    <p:sldId id="350" r:id="rId4"/>
    <p:sldId id="330" r:id="rId5"/>
    <p:sldId id="290" r:id="rId6"/>
    <p:sldId id="333" r:id="rId7"/>
    <p:sldId id="371" r:id="rId8"/>
    <p:sldId id="372" r:id="rId9"/>
    <p:sldId id="332" r:id="rId10"/>
    <p:sldId id="335" r:id="rId11"/>
    <p:sldId id="336" r:id="rId12"/>
    <p:sldId id="337" r:id="rId13"/>
    <p:sldId id="338" r:id="rId14"/>
    <p:sldId id="339" r:id="rId15"/>
    <p:sldId id="340" r:id="rId16"/>
    <p:sldId id="373" r:id="rId17"/>
    <p:sldId id="374" r:id="rId18"/>
    <p:sldId id="342" r:id="rId19"/>
    <p:sldId id="343" r:id="rId20"/>
    <p:sldId id="375" r:id="rId21"/>
    <p:sldId id="349" r:id="rId22"/>
    <p:sldId id="314" r:id="rId23"/>
    <p:sldId id="313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ge Antonio Guzman Salguero" initials="JAGS" lastIdx="1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6" autoAdjust="0"/>
    <p:restoredTop sz="89835" autoAdjust="0"/>
  </p:normalViewPr>
  <p:slideViewPr>
    <p:cSldViewPr snapToGrid="0" snapToObjects="1">
      <p:cViewPr varScale="1">
        <p:scale>
          <a:sx n="109" d="100"/>
          <a:sy n="109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6BDAC-2A16-B144-9256-D797D1896906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AB4B3-3E6E-F143-9C81-C875D3EC80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07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420A0-7F85-4C40-8A54-AA027B7E8870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386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El objetivo de este </a:t>
            </a:r>
            <a:r>
              <a:rPr lang="es-PE" dirty="0" err="1"/>
              <a:t>slide</a:t>
            </a:r>
            <a:r>
              <a:rPr lang="es-PE" dirty="0"/>
              <a:t> es referenciar que este estudio estima el ahorro económico de aquellas barreras que ya se presentaron en la conferencia de prensa de marzo 2018 sobre los Rankings de Barreras Burocráticas y premiación de las entidades que eliminaron más barreras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420A0-7F85-4C40-8A54-AA027B7E8870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736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latin typeface="Gill Sans MT" panose="020B0502020104020203" pitchFamily="34" charset="0"/>
              </a:rPr>
              <a:t>Este </a:t>
            </a:r>
            <a:r>
              <a:rPr lang="es-PE" dirty="0" err="1">
                <a:latin typeface="Gill Sans MT" panose="020B0502020104020203" pitchFamily="34" charset="0"/>
              </a:rPr>
              <a:t>slide</a:t>
            </a:r>
            <a:r>
              <a:rPr lang="es-PE" dirty="0">
                <a:latin typeface="Gill Sans MT" panose="020B0502020104020203" pitchFamily="34" charset="0"/>
              </a:rPr>
              <a:t> permite detallar los dos tipos de Ahorros que más adelante se van a presentar, indicando las categorías que las componen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420A0-7F85-4C40-8A54-AA027B7E8870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795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420A0-7F85-4C40-8A54-AA027B7E8870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8064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0491E-5681-46D0-AC9E-3FFEF7C34745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536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INDECOPI LABORAL-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 </a:t>
            </a:r>
            <a:r>
              <a:rPr lang="en-US" dirty="0" err="1"/>
              <a:t>Clima</a:t>
            </a:r>
            <a:r>
              <a:rPr lang="en-US" dirty="0"/>
              <a:t> </a:t>
            </a:r>
            <a:r>
              <a:rPr lang="en-US" dirty="0" err="1"/>
              <a:t>Laboral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Plan </a:t>
            </a:r>
            <a:r>
              <a:rPr lang="en-US" dirty="0" err="1"/>
              <a:t>laboral</a:t>
            </a:r>
            <a:r>
              <a:rPr lang="en-US" dirty="0"/>
              <a:t> - </a:t>
            </a:r>
            <a:r>
              <a:rPr lang="en-US" dirty="0" err="1"/>
              <a:t>sueldos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INDECOPI PRO CLIENTE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Nuevo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atención</a:t>
            </a:r>
            <a:r>
              <a:rPr lang="en-US" dirty="0"/>
              <a:t> al </a:t>
            </a:r>
            <a:r>
              <a:rPr lang="en-US" dirty="0" err="1"/>
              <a:t>usuario</a:t>
            </a:r>
            <a:r>
              <a:rPr lang="en-US" dirty="0"/>
              <a:t> (SAC / call center / ORI´s + web + </a:t>
            </a:r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100% </a:t>
            </a:r>
            <a:r>
              <a:rPr lang="en-US" dirty="0" err="1"/>
              <a:t>plazo</a:t>
            </a:r>
            <a:r>
              <a:rPr lang="en-US" dirty="0"/>
              <a:t> legal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Seguimiento</a:t>
            </a:r>
            <a:r>
              <a:rPr lang="en-US" dirty="0"/>
              <a:t> </a:t>
            </a:r>
            <a:r>
              <a:rPr lang="en-US" dirty="0" err="1"/>
              <a:t>correctivas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Supervisión</a:t>
            </a:r>
            <a:r>
              <a:rPr lang="en-US" dirty="0"/>
              <a:t> </a:t>
            </a:r>
            <a:r>
              <a:rPr lang="en-US" dirty="0" err="1"/>
              <a:t>preventiva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Nuevo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Resolución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INDECOPI DIGITAL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Hardware (switch core + data center)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Indecopi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adentro</a:t>
            </a:r>
            <a:r>
              <a:rPr lang="en-US" dirty="0"/>
              <a:t> (</a:t>
            </a:r>
            <a:r>
              <a:rPr lang="en-US" dirty="0" err="1"/>
              <a:t>trámites</a:t>
            </a:r>
            <a:r>
              <a:rPr lang="en-US" dirty="0"/>
              <a:t> </a:t>
            </a:r>
            <a:r>
              <a:rPr lang="en-US" dirty="0" err="1"/>
              <a:t>internos</a:t>
            </a:r>
            <a:r>
              <a:rPr lang="en-US" dirty="0"/>
              <a:t>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Indecopi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Afuera</a:t>
            </a:r>
            <a:r>
              <a:rPr lang="en-US" dirty="0"/>
              <a:t> (TUPA digital + </a:t>
            </a:r>
            <a:r>
              <a:rPr lang="en-US" dirty="0" err="1"/>
              <a:t>exp</a:t>
            </a:r>
            <a:r>
              <a:rPr lang="en-US" dirty="0"/>
              <a:t>@)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Nueva web</a:t>
            </a:r>
          </a:p>
          <a:p>
            <a:endParaRPr lang="en-US" dirty="0"/>
          </a:p>
          <a:p>
            <a:r>
              <a:rPr lang="en-US" dirty="0"/>
              <a:t>INDECOPI INFRAESTRUCTURA</a:t>
            </a:r>
          </a:p>
          <a:p>
            <a:r>
              <a:rPr lang="en-US" dirty="0"/>
              <a:t>- </a:t>
            </a:r>
            <a:r>
              <a:rPr lang="en-US" dirty="0" err="1"/>
              <a:t>Remodelación</a:t>
            </a:r>
            <a:r>
              <a:rPr lang="en-US" dirty="0"/>
              <a:t> </a:t>
            </a:r>
            <a:r>
              <a:rPr lang="en-US" dirty="0" err="1"/>
              <a:t>edificios</a:t>
            </a:r>
            <a:r>
              <a:rPr lang="en-US" dirty="0"/>
              <a:t> A y C</a:t>
            </a:r>
          </a:p>
          <a:p>
            <a:r>
              <a:rPr lang="en-US" dirty="0"/>
              <a:t>- Nuevo </a:t>
            </a:r>
            <a:r>
              <a:rPr lang="en-US" dirty="0" err="1"/>
              <a:t>edificio</a:t>
            </a:r>
            <a:r>
              <a:rPr lang="en-US" dirty="0"/>
              <a:t> C</a:t>
            </a:r>
          </a:p>
          <a:p>
            <a:r>
              <a:rPr lang="en-US" dirty="0"/>
              <a:t>- </a:t>
            </a:r>
            <a:r>
              <a:rPr lang="en-US" dirty="0" err="1"/>
              <a:t>Estacionamientos</a:t>
            </a:r>
            <a:r>
              <a:rPr lang="en-US" dirty="0"/>
              <a:t> </a:t>
            </a:r>
            <a:r>
              <a:rPr lang="en-US" dirty="0" err="1"/>
              <a:t>subterráneos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Parque</a:t>
            </a:r>
            <a:r>
              <a:rPr lang="en-US" dirty="0"/>
              <a:t> </a:t>
            </a:r>
            <a:r>
              <a:rPr lang="en-US" dirty="0" err="1"/>
              <a:t>Indecopi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Demolición</a:t>
            </a:r>
            <a:r>
              <a:rPr lang="en-US" dirty="0"/>
              <a:t> “barrio drywall”</a:t>
            </a:r>
          </a:p>
          <a:p>
            <a:r>
              <a:rPr lang="en-US" dirty="0"/>
              <a:t>- </a:t>
            </a:r>
            <a:r>
              <a:rPr lang="en-US" dirty="0" err="1"/>
              <a:t>Devolución</a:t>
            </a:r>
            <a:r>
              <a:rPr lang="en-US" dirty="0"/>
              <a:t> </a:t>
            </a:r>
            <a:r>
              <a:rPr lang="en-US" dirty="0" err="1"/>
              <a:t>edificio</a:t>
            </a:r>
            <a:r>
              <a:rPr lang="en-US" dirty="0"/>
              <a:t> INACAL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INDECOPI COMUNICATIVO</a:t>
            </a:r>
          </a:p>
          <a:p>
            <a:r>
              <a:rPr lang="en-US" dirty="0"/>
              <a:t>- </a:t>
            </a:r>
            <a:r>
              <a:rPr lang="en-US" dirty="0" err="1"/>
              <a:t>Programa</a:t>
            </a:r>
            <a:r>
              <a:rPr lang="en-US" dirty="0"/>
              <a:t> IRTP (TV y radio)</a:t>
            </a:r>
          </a:p>
          <a:p>
            <a:r>
              <a:rPr lang="en-US" dirty="0"/>
              <a:t>- Nueva </a:t>
            </a:r>
            <a:r>
              <a:rPr lang="en-US" dirty="0" err="1"/>
              <a:t>gestión</a:t>
            </a:r>
            <a:r>
              <a:rPr lang="en-US" dirty="0"/>
              <a:t> de </a:t>
            </a:r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sociales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Campañas</a:t>
            </a:r>
            <a:r>
              <a:rPr lang="en-US" dirty="0"/>
              <a:t> “Julieta” y “</a:t>
            </a:r>
            <a:r>
              <a:rPr lang="en-US" dirty="0" err="1"/>
              <a:t>Checho</a:t>
            </a:r>
            <a:r>
              <a:rPr lang="en-US" dirty="0"/>
              <a:t>”</a:t>
            </a:r>
          </a:p>
          <a:p>
            <a:r>
              <a:rPr lang="en-US" dirty="0"/>
              <a:t>- </a:t>
            </a:r>
            <a:r>
              <a:rPr lang="en-US" dirty="0" err="1"/>
              <a:t>Equipo</a:t>
            </a:r>
            <a:r>
              <a:rPr lang="en-US" dirty="0"/>
              <a:t> de </a:t>
            </a:r>
            <a:r>
              <a:rPr lang="en-US" dirty="0" err="1"/>
              <a:t>Crísis</a:t>
            </a:r>
            <a:r>
              <a:rPr lang="en-US" dirty="0"/>
              <a:t> (</a:t>
            </a:r>
            <a:r>
              <a:rPr lang="en-US" dirty="0" err="1"/>
              <a:t>Visión</a:t>
            </a:r>
            <a:r>
              <a:rPr lang="en-US" dirty="0"/>
              <a:t> </a:t>
            </a:r>
            <a:r>
              <a:rPr lang="en-US" dirty="0" err="1"/>
              <a:t>preventiva</a:t>
            </a:r>
            <a:r>
              <a:rPr lang="en-US" dirty="0"/>
              <a:t>)INDECOPI NACIONAL + INTERNACIONAL- Plan ORI´s</a:t>
            </a:r>
          </a:p>
          <a:p>
            <a:pPr marL="171450" indent="-171450">
              <a:buFontTx/>
              <a:buChar char="-"/>
            </a:pPr>
            <a:r>
              <a:rPr lang="en-US" dirty="0"/>
              <a:t>Nuevo </a:t>
            </a:r>
            <a:r>
              <a:rPr lang="en-US" dirty="0" err="1"/>
              <a:t>posicionamiento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OCDE, OMPI, UNCTAD, CRC</a:t>
            </a:r>
          </a:p>
          <a:p>
            <a:pPr marL="171450" indent="-171450">
              <a:buFontTx/>
              <a:buChar char="-"/>
            </a:pPr>
            <a:r>
              <a:rPr lang="en-US" dirty="0"/>
              <a:t>Road</a:t>
            </a:r>
            <a:r>
              <a:rPr lang="en-US" baseline="0" dirty="0"/>
              <a:t> shows </a:t>
            </a:r>
            <a:r>
              <a:rPr lang="en-US" baseline="0" dirty="0" err="1"/>
              <a:t>indecopi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INDECOPI NACIONAL + INTERNACIONAL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Plan ORI´s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Nuevo </a:t>
            </a:r>
            <a:r>
              <a:rPr lang="en-US" dirty="0" err="1"/>
              <a:t>posicionamiento</a:t>
            </a:r>
            <a:r>
              <a:rPr lang="en-US" dirty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en</a:t>
            </a:r>
            <a:r>
              <a:rPr lang="en-US" dirty="0"/>
              <a:t> OCDE, OMPI, UNCTAD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CRC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3FC3E-4025-FC47-9D27-518F1C38F4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7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B4B3-3E6E-F143-9C81-C875D3EC80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65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B4B3-3E6E-F143-9C81-C875D3EC80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5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0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1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3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2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6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9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6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1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0849B-429D-4F4D-BBDF-89E169E8BED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6EF3C-8DD4-2549-8948-5AA08618B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1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goo.gl/StQyyW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tiff"/><Relationship Id="rId2" Type="http://schemas.openxmlformats.org/officeDocument/2006/relationships/hyperlink" Target="http://enlinea.indecopi.gob.pe/guiaconsumomyp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emf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indecopi.gob.pe/documents/51084/123333/Mapa_Consumo_Digital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tiff"/><Relationship Id="rId5" Type="http://schemas.openxmlformats.org/officeDocument/2006/relationships/image" Target="../media/image80.jpg"/><Relationship Id="rId4" Type="http://schemas.openxmlformats.org/officeDocument/2006/relationships/image" Target="../media/image7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tiff"/><Relationship Id="rId2" Type="http://schemas.openxmlformats.org/officeDocument/2006/relationships/hyperlink" Target="https://www.indecopi.gob.pe/documents/20182/2502639/Indecopi-+Checa+tu+taxi.pdf/2ce2485c-55b9-8871-2f2c-49eea8be201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hyperlink" Target="https://www.indecopi.gob.pe/documents/20182/2171519/Indecopi-+Checa+tu+taxi-07-09-2018.pdf/f53a83da-fab2-1784-b1f7-328eb11214eb" TargetMode="Externa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copi.gob.pe/documents/20182/2502639/Interactivo-+Derecho+del+Pasajero.pdf/e044acd4-9859-961d-7d52-a059fbcb3a09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tiff"/><Relationship Id="rId5" Type="http://schemas.openxmlformats.org/officeDocument/2006/relationships/image" Target="../media/image91.png"/><Relationship Id="rId4" Type="http://schemas.openxmlformats.org/officeDocument/2006/relationships/image" Target="../media/image9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microsoft.com/office/2007/relationships/hdphoto" Target="../media/hdphoto2.wdp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671F82-526A-D743-A3C2-AF510685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3"/>
            <a:extLst>
              <a:ext uri="{FF2B5EF4-FFF2-40B4-BE49-F238E27FC236}">
                <a16:creationId xmlns:a16="http://schemas.microsoft.com/office/drawing/2014/main" id="{29987032-D3E3-4126-AABD-A63364E51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62" t="14180" r="32142"/>
          <a:stretch/>
        </p:blipFill>
        <p:spPr>
          <a:xfrm>
            <a:off x="4793903" y="720333"/>
            <a:ext cx="3989779" cy="561755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1CE3CBE6-9542-234C-89C8-5042DC11B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918" y="6337886"/>
            <a:ext cx="1103244" cy="329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5B893-1B6A-854C-AFFA-321AE459F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46" y="1893550"/>
            <a:ext cx="3251200" cy="812800"/>
          </a:xfrm>
          <a:prstGeom prst="rect">
            <a:avLst/>
          </a:prstGeom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36BCCB4F-28EE-BB4F-80EF-D6DF880EB0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67" b="93829"/>
          <a:stretch/>
        </p:blipFill>
        <p:spPr>
          <a:xfrm>
            <a:off x="-1" y="0"/>
            <a:ext cx="4064001" cy="42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E2743-F83E-9149-9FB9-A00C0749C2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875" y="3132944"/>
            <a:ext cx="1612275" cy="16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2047" y="561035"/>
            <a:ext cx="104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3200" b="1">
                <a:latin typeface="Gill Sans MT" panose="020B0502020104020203" pitchFamily="34" charset="0"/>
                <a:cs typeface="Gill Sans" panose="020B0302020104090203" pitchFamily="34" charset="0"/>
              </a:defRPr>
            </a:lvl1pPr>
          </a:lstStyle>
          <a:p>
            <a:r>
              <a:rPr lang="es-PE" sz="2400" dirty="0"/>
              <a:t>Barreras burocráticas analizadas durante 2017 por Indecopi</a:t>
            </a:r>
            <a:endParaRPr lang="es-PE" sz="2400" b="0" i="1" dirty="0"/>
          </a:p>
        </p:txBody>
      </p:sp>
      <p:sp>
        <p:nvSpPr>
          <p:cNvPr id="7" name="20 CuadroTexto">
            <a:extLst>
              <a:ext uri="{FF2B5EF4-FFF2-40B4-BE49-F238E27FC236}">
                <a16:creationId xmlns:a16="http://schemas.microsoft.com/office/drawing/2014/main" id="{14F611AC-6565-45F5-926F-251D490B8032}"/>
              </a:ext>
            </a:extLst>
          </p:cNvPr>
          <p:cNvSpPr txBox="1"/>
          <p:nvPr/>
        </p:nvSpPr>
        <p:spPr>
          <a:xfrm>
            <a:off x="1266535" y="1381137"/>
            <a:ext cx="8481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500" b="1" dirty="0">
                <a:latin typeface="Gill Sans MT" panose="020B0502020104020203" pitchFamily="34" charset="0"/>
                <a:cs typeface="Arial" pitchFamily="34" charset="0"/>
              </a:rPr>
              <a:t>Cuadro 1</a:t>
            </a:r>
          </a:p>
          <a:p>
            <a:r>
              <a:rPr lang="es-PE" sz="1500" dirty="0">
                <a:latin typeface="Gill Sans MT" panose="020B0502020104020203" pitchFamily="34" charset="0"/>
                <a:cs typeface="Arial" pitchFamily="34" charset="0"/>
              </a:rPr>
              <a:t>Número de barreras analizadas por Indecopi según tipo de Ranking y tipo de efecto, </a:t>
            </a:r>
          </a:p>
          <a:p>
            <a:r>
              <a:rPr lang="es-PE" sz="1500" dirty="0">
                <a:latin typeface="Gill Sans MT" panose="020B0502020104020203" pitchFamily="34" charset="0"/>
                <a:cs typeface="Arial" pitchFamily="34" charset="0"/>
              </a:rPr>
              <a:t>según semestre,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A9F18-3DC6-D142-9777-ED837A7E8E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216" y="2219886"/>
            <a:ext cx="6771983" cy="34950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3F04AD-309F-5B4A-AD87-BBB93121BB40}"/>
              </a:ext>
            </a:extLst>
          </p:cNvPr>
          <p:cNvSpPr/>
          <p:nvPr/>
        </p:nvSpPr>
        <p:spPr>
          <a:xfrm>
            <a:off x="1266535" y="59701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Fuente: Rankings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en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materia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de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barreras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burocráticas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</a:p>
          <a:p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Elaboración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Gerencia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de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Estudios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Económicos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del </a:t>
            </a:r>
            <a:r>
              <a:rPr lang="en-US" sz="12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Indecopi</a:t>
            </a:r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  <a:endParaRPr lang="en-US" sz="1200" dirty="0">
              <a:effectLst/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F7C26A-89FE-2D4A-8E01-5857BB38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85" b="68113"/>
          <a:stretch/>
        </p:blipFill>
        <p:spPr>
          <a:xfrm>
            <a:off x="7634300" y="1728276"/>
            <a:ext cx="2380302" cy="1604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109284-8B1E-824C-BBA7-B97E603A86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48" b="37850"/>
          <a:stretch/>
        </p:blipFill>
        <p:spPr>
          <a:xfrm>
            <a:off x="7634300" y="3333135"/>
            <a:ext cx="2380302" cy="1728321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39F6CFFE-6516-A744-94BA-1DA442F29B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67" b="93829"/>
          <a:stretch/>
        </p:blipFill>
        <p:spPr>
          <a:xfrm>
            <a:off x="-1" y="0"/>
            <a:ext cx="4064001" cy="423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B8DC7-6C87-BA4B-8579-B32F97716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13" t="89187"/>
          <a:stretch/>
        </p:blipFill>
        <p:spPr>
          <a:xfrm>
            <a:off x="10328222" y="6115987"/>
            <a:ext cx="1863777" cy="7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6347" y="465976"/>
            <a:ext cx="1071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3200" b="1">
                <a:latin typeface="Gill Sans MT" panose="020B0502020104020203" pitchFamily="34" charset="0"/>
                <a:cs typeface="Gill Sans" panose="020B0302020104090203" pitchFamily="34" charset="0"/>
              </a:defRPr>
            </a:lvl1pPr>
          </a:lstStyle>
          <a:p>
            <a:r>
              <a:rPr lang="es-PE" sz="2400" dirty="0"/>
              <a:t>Tipos de ahorros económicos estimados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EDC807-AC3E-2F41-93B7-F81F8FF88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71" t="15532" r="62863"/>
          <a:stretch/>
        </p:blipFill>
        <p:spPr>
          <a:xfrm>
            <a:off x="596347" y="1091331"/>
            <a:ext cx="2227007" cy="5791764"/>
          </a:xfrm>
          <a:prstGeom prst="rect">
            <a:avLst/>
          </a:prstGeom>
        </p:spPr>
      </p:pic>
      <p:pic>
        <p:nvPicPr>
          <p:cNvPr id="17" name="Imagen 9">
            <a:extLst>
              <a:ext uri="{FF2B5EF4-FFF2-40B4-BE49-F238E27FC236}">
                <a16:creationId xmlns:a16="http://schemas.microsoft.com/office/drawing/2014/main" id="{F771F3F8-565D-1A40-B4D1-9304F9A26B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67" b="93829"/>
          <a:stretch/>
        </p:blipFill>
        <p:spPr>
          <a:xfrm>
            <a:off x="-1" y="0"/>
            <a:ext cx="4064001" cy="423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ACA23-11E5-CD48-90CD-EF8F41DF6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96" t="2214" r="25729" b="80376"/>
          <a:stretch/>
        </p:blipFill>
        <p:spPr>
          <a:xfrm>
            <a:off x="6187854" y="1384300"/>
            <a:ext cx="1143000" cy="119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FE4732-C67B-6547-9A1F-FF240D2C43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71" t="2214" r="14792" b="80376"/>
          <a:stretch/>
        </p:blipFill>
        <p:spPr>
          <a:xfrm>
            <a:off x="7330854" y="1384300"/>
            <a:ext cx="1333500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BABB99-5B0D-6643-8DE1-05238CB433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33" t="15532" r="27084"/>
          <a:stretch/>
        </p:blipFill>
        <p:spPr>
          <a:xfrm>
            <a:off x="3690367" y="1065626"/>
            <a:ext cx="3302000" cy="5791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3E8EA6-2DCB-7649-A4EE-F344282162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96" t="61483"/>
          <a:stretch/>
        </p:blipFill>
        <p:spPr>
          <a:xfrm>
            <a:off x="9531368" y="2959100"/>
            <a:ext cx="2451100" cy="2640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48482-5944-9749-AF9D-47BCED4E5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5480" y="153697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42CE0-62FA-B945-AFD5-AF45A7504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668" y="3568700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0241" y="508287"/>
            <a:ext cx="104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3200" b="1">
                <a:latin typeface="Gill Sans MT" panose="020B0502020104020203" pitchFamily="34" charset="0"/>
                <a:cs typeface="Gill Sans" panose="020B0302020104090203" pitchFamily="34" charset="0"/>
              </a:defRPr>
            </a:lvl1pPr>
          </a:lstStyle>
          <a:p>
            <a:r>
              <a:rPr lang="es-PE" sz="2400" dirty="0"/>
              <a:t>Resultados por tipo de ahorro: Efectivo y Potencial</a:t>
            </a:r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E15CF299-4300-47E4-8D06-50194CF53EB4}"/>
              </a:ext>
            </a:extLst>
          </p:cNvPr>
          <p:cNvSpPr txBox="1"/>
          <p:nvPr/>
        </p:nvSpPr>
        <p:spPr>
          <a:xfrm>
            <a:off x="523461" y="5624228"/>
            <a:ext cx="96234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dirty="0" err="1">
                <a:latin typeface="Gill Sans MT" panose="020B0502020104020203" pitchFamily="34" charset="0"/>
                <a:cs typeface="Arial" pitchFamily="34" charset="0"/>
              </a:rPr>
              <a:t>n.a</a:t>
            </a:r>
            <a:r>
              <a:rPr lang="es-PE" sz="1000" dirty="0">
                <a:latin typeface="Gill Sans MT" panose="020B0502020104020203" pitchFamily="34" charset="0"/>
                <a:cs typeface="Arial" pitchFamily="34" charset="0"/>
              </a:rPr>
              <a:t>. =</a:t>
            </a:r>
            <a:r>
              <a:rPr lang="en-US" sz="1000" dirty="0">
                <a:latin typeface="Gill Sans MT" panose="020B0502020104020203" pitchFamily="34" charset="0"/>
                <a:cs typeface="Arial" pitchFamily="34" charset="0"/>
              </a:rPr>
              <a:t> no </a:t>
            </a:r>
            <a:r>
              <a:rPr lang="en-US" sz="1000" dirty="0" err="1">
                <a:latin typeface="Gill Sans MT" panose="020B0502020104020203" pitchFamily="34" charset="0"/>
                <a:cs typeface="Arial" pitchFamily="34" charset="0"/>
              </a:rPr>
              <a:t>aplica</a:t>
            </a:r>
            <a:r>
              <a:rPr lang="en-US" sz="1000" dirty="0">
                <a:latin typeface="Gill Sans MT" panose="020B0502020104020203" pitchFamily="34" charset="0"/>
                <a:cs typeface="Arial" pitchFamily="34" charset="0"/>
              </a:rPr>
              <a:t>.</a:t>
            </a:r>
          </a:p>
          <a:p>
            <a:r>
              <a:rPr lang="es-PE" sz="1000" dirty="0">
                <a:latin typeface="Gill Sans MT" panose="020B0502020104020203" pitchFamily="34" charset="0"/>
                <a:cs typeface="Arial" pitchFamily="34" charset="0"/>
              </a:rPr>
              <a:t>1/ Monto incluye S/ 10,13 millones de ahorro efectivo para agentes económicos denunciantes.</a:t>
            </a:r>
          </a:p>
          <a:p>
            <a:r>
              <a:rPr lang="es-PE" sz="1000" dirty="0">
                <a:latin typeface="Gill Sans MT" panose="020B0502020104020203" pitchFamily="34" charset="0"/>
                <a:cs typeface="Arial" pitchFamily="34" charset="0"/>
              </a:rPr>
              <a:t>2/ Barreras burocráticas ilegales analizadas bajo la normativa previa al DL 1256.</a:t>
            </a:r>
          </a:p>
          <a:p>
            <a:r>
              <a:rPr lang="es-PE" sz="1000" dirty="0">
                <a:latin typeface="Gill Sans MT" panose="020B0502020104020203" pitchFamily="34" charset="0"/>
                <a:cs typeface="Arial" pitchFamily="34" charset="0"/>
              </a:rPr>
              <a:t>Fuente: CEB, SRB, SEL.</a:t>
            </a:r>
          </a:p>
          <a:p>
            <a:r>
              <a:rPr lang="es-PE" sz="1000" dirty="0">
                <a:latin typeface="Gill Sans MT" panose="020B0502020104020203" pitchFamily="34" charset="0"/>
                <a:cs typeface="Arial" pitchFamily="34" charset="0"/>
              </a:rPr>
              <a:t>Elaboración: Gerencia de Estudios Económicos del Indecopi.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B15BF91B-A0FE-46F8-977A-F641ECE7B0D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4319" y="2100780"/>
          <a:ext cx="10638559" cy="3599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352">
                  <a:extLst>
                    <a:ext uri="{9D8B030D-6E8A-4147-A177-3AD203B41FA5}">
                      <a16:colId xmlns:a16="http://schemas.microsoft.com/office/drawing/2014/main" val="842449864"/>
                    </a:ext>
                  </a:extLst>
                </a:gridCol>
                <a:gridCol w="2394290">
                  <a:extLst>
                    <a:ext uri="{9D8B030D-6E8A-4147-A177-3AD203B41FA5}">
                      <a16:colId xmlns:a16="http://schemas.microsoft.com/office/drawing/2014/main" val="1179852326"/>
                    </a:ext>
                  </a:extLst>
                </a:gridCol>
                <a:gridCol w="1267691">
                  <a:extLst>
                    <a:ext uri="{9D8B030D-6E8A-4147-A177-3AD203B41FA5}">
                      <a16:colId xmlns:a16="http://schemas.microsoft.com/office/drawing/2014/main" val="1242241786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496472995"/>
                    </a:ext>
                  </a:extLst>
                </a:gridCol>
                <a:gridCol w="1735282">
                  <a:extLst>
                    <a:ext uri="{9D8B030D-6E8A-4147-A177-3AD203B41FA5}">
                      <a16:colId xmlns:a16="http://schemas.microsoft.com/office/drawing/2014/main" val="2902045783"/>
                    </a:ext>
                  </a:extLst>
                </a:gridCol>
                <a:gridCol w="1822714">
                  <a:extLst>
                    <a:ext uri="{9D8B030D-6E8A-4147-A177-3AD203B41FA5}">
                      <a16:colId xmlns:a16="http://schemas.microsoft.com/office/drawing/2014/main" val="3749700447"/>
                    </a:ext>
                  </a:extLst>
                </a:gridCol>
                <a:gridCol w="889312">
                  <a:extLst>
                    <a:ext uri="{9D8B030D-6E8A-4147-A177-3AD203B41FA5}">
                      <a16:colId xmlns:a16="http://schemas.microsoft.com/office/drawing/2014/main" val="466812379"/>
                    </a:ext>
                  </a:extLst>
                </a:gridCol>
              </a:tblGrid>
              <a:tr h="3457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Tipo de Ranking</a:t>
                      </a:r>
                      <a:endParaRPr lang="es-PE" sz="15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Tipo de Efecto</a:t>
                      </a:r>
                      <a:endParaRPr lang="es-PE" sz="15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 err="1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N°</a:t>
                      </a:r>
                      <a:r>
                        <a:rPr lang="es-PE" sz="15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 Barreras Costeables</a:t>
                      </a:r>
                      <a:endParaRPr lang="es-PE" sz="15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s-PE" sz="1500" b="1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Ahorro Efectivo</a:t>
                      </a:r>
                      <a:br>
                        <a:rPr lang="es-PE" sz="1500" b="1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</a:br>
                      <a:r>
                        <a:rPr lang="es-PE" sz="1500" b="1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(MM S/)</a:t>
                      </a:r>
                      <a:endParaRPr lang="es-PE" sz="1500" b="1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Ahorro Potencial</a:t>
                      </a:r>
                      <a:endParaRPr lang="es-PE" sz="1500" b="1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B00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916725"/>
                  </a:ext>
                </a:extLst>
              </a:tr>
              <a:tr h="50297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(MM S/)</a:t>
                      </a:r>
                      <a:endParaRPr lang="es-PE" sz="15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s-PE" sz="1500" b="1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632285"/>
                  </a:ext>
                </a:extLst>
              </a:tr>
              <a:tr h="3929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Ranking Positivo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Eliminadas en Investigaciones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2 987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78,36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n.a.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S/ 206,37 millones 1/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49,15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495307"/>
                  </a:ext>
                </a:extLst>
              </a:tr>
              <a:tr h="3929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Eliminadas en Procedimientos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358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9,39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n.a.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S/ 59,48 millones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14,17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14928"/>
                  </a:ext>
                </a:extLst>
              </a:tr>
              <a:tr h="3929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500" b="1" u="none" strike="noStrike" dirty="0">
                          <a:effectLst/>
                          <a:latin typeface="Gill Sans MT" panose="020B0502020104020203" pitchFamily="34" charset="0"/>
                        </a:rPr>
                        <a:t>Total Eliminadas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1" u="none" strike="noStrike" dirty="0">
                          <a:effectLst/>
                          <a:latin typeface="Gill Sans MT" panose="020B0502020104020203" pitchFamily="34" charset="0"/>
                        </a:rPr>
                        <a:t>3 345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1" u="none" strike="noStrike" dirty="0">
                          <a:effectLst/>
                          <a:latin typeface="Gill Sans MT" panose="020B0502020104020203" pitchFamily="34" charset="0"/>
                        </a:rPr>
                        <a:t>87,75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u="none" strike="noStrike" dirty="0">
                          <a:effectLst/>
                          <a:latin typeface="Gill Sans MT" panose="020B0502020104020203" pitchFamily="34" charset="0"/>
                        </a:rPr>
                        <a:t>n.a.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1" u="none" strike="noStrike">
                          <a:effectLst/>
                          <a:latin typeface="Gill Sans MT" panose="020B0502020104020203" pitchFamily="34" charset="0"/>
                        </a:rPr>
                        <a:t>S/ 265,85 millones</a:t>
                      </a:r>
                      <a:endParaRPr lang="es-PE" sz="15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1" u="none" strike="noStrike" dirty="0">
                          <a:effectLst/>
                          <a:latin typeface="Gill Sans MT" panose="020B0502020104020203" pitchFamily="34" charset="0"/>
                        </a:rPr>
                        <a:t>63,32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82314"/>
                  </a:ext>
                </a:extLst>
              </a:tr>
              <a:tr h="3929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Ranking Negativo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Inaplicadas general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44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1,15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n.a.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S/ 0,46 millones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0,11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751756"/>
                  </a:ext>
                </a:extLst>
              </a:tr>
              <a:tr h="3929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Inaplicadas particular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177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4,64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S/ 10,13 millones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S/ 152,95 millones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36,43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998011"/>
                  </a:ext>
                </a:extLst>
              </a:tr>
              <a:tr h="3929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Identificadas 2/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246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6,45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>
                          <a:effectLst/>
                          <a:latin typeface="Gill Sans MT" panose="020B0502020104020203" pitchFamily="34" charset="0"/>
                        </a:rPr>
                        <a:t>n.a.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S/ 0,62 millones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u="none" strike="noStrike" dirty="0">
                          <a:effectLst/>
                          <a:latin typeface="Gill Sans MT" panose="020B0502020104020203" pitchFamily="34" charset="0"/>
                        </a:rPr>
                        <a:t>0,15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960601"/>
                  </a:ext>
                </a:extLst>
              </a:tr>
              <a:tr h="39294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  <a:latin typeface="Gill Sans MT" panose="020B0502020104020203" pitchFamily="34" charset="0"/>
                        </a:rPr>
                        <a:t>Total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600" b="1" u="none" strike="noStrike" dirty="0">
                          <a:effectLst/>
                          <a:latin typeface="Gill Sans MT" panose="020B0502020104020203" pitchFamily="34" charset="0"/>
                        </a:rPr>
                        <a:t>3 812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600" b="1" u="none" strike="noStrike" dirty="0">
                          <a:effectLst/>
                          <a:latin typeface="Gill Sans MT" panose="020B0502020104020203" pitchFamily="34" charset="0"/>
                        </a:rPr>
                        <a:t>100,00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600" b="1" u="none" strike="noStrike" dirty="0">
                          <a:effectLst/>
                          <a:latin typeface="Gill Sans MT" panose="020B0502020104020203" pitchFamily="34" charset="0"/>
                        </a:rPr>
                        <a:t>S/ 10,13 millones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600" b="1" u="none" strike="noStrike" dirty="0">
                          <a:effectLst/>
                          <a:latin typeface="Gill Sans MT" panose="020B0502020104020203" pitchFamily="34" charset="0"/>
                        </a:rPr>
                        <a:t>S/ 419,88 millones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600" b="1" u="none" strike="noStrike" dirty="0">
                          <a:effectLst/>
                          <a:latin typeface="Gill Sans MT" panose="020B0502020104020203" pitchFamily="34" charset="0"/>
                        </a:rPr>
                        <a:t>100,00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630678"/>
                  </a:ext>
                </a:extLst>
              </a:tr>
            </a:tbl>
          </a:graphicData>
        </a:graphic>
      </p:graphicFrame>
      <p:sp>
        <p:nvSpPr>
          <p:cNvPr id="15" name="20 CuadroTexto">
            <a:extLst>
              <a:ext uri="{FF2B5EF4-FFF2-40B4-BE49-F238E27FC236}">
                <a16:creationId xmlns:a16="http://schemas.microsoft.com/office/drawing/2014/main" id="{794F7A91-E7E5-43AE-A557-3001D1F4FBFE}"/>
              </a:ext>
            </a:extLst>
          </p:cNvPr>
          <p:cNvSpPr txBox="1"/>
          <p:nvPr/>
        </p:nvSpPr>
        <p:spPr>
          <a:xfrm>
            <a:off x="560241" y="1438397"/>
            <a:ext cx="107026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700" b="1" dirty="0">
                <a:latin typeface="Gill Sans MT" panose="020B0502020104020203" pitchFamily="34" charset="0"/>
                <a:cs typeface="Arial" pitchFamily="34" charset="0"/>
              </a:rPr>
              <a:t>Cuadro 3</a:t>
            </a:r>
          </a:p>
          <a:p>
            <a:pPr algn="ctr"/>
            <a:r>
              <a:rPr lang="es-PE" dirty="0">
                <a:latin typeface="Gill Sans MT" panose="020B0502020104020203" pitchFamily="34" charset="0"/>
                <a:cs typeface="Arial" pitchFamily="34" charset="0"/>
              </a:rPr>
              <a:t>Ahorros económicos estimados, según tipo de Ranking y de efecto, 2017</a:t>
            </a: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409E3A93-A276-D941-9D61-F67AE71A23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918" y="6337886"/>
            <a:ext cx="1103244" cy="329774"/>
          </a:xfrm>
          <a:prstGeom prst="rect">
            <a:avLst/>
          </a:prstGeom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id="{97079E06-BE1B-1444-918D-18D3090BD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67" b="93829"/>
          <a:stretch/>
        </p:blipFill>
        <p:spPr>
          <a:xfrm>
            <a:off x="-1" y="0"/>
            <a:ext cx="4064001" cy="423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805AA-E5AB-9945-A31B-0715A9EF6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626" y="672100"/>
            <a:ext cx="2163536" cy="21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EC27A-0630-6A47-A56C-7DB6BBC216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1" t="10893" b="6233"/>
          <a:stretch/>
        </p:blipFill>
        <p:spPr>
          <a:xfrm>
            <a:off x="2589793" y="1208754"/>
            <a:ext cx="9582975" cy="557550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93109" y="475985"/>
            <a:ext cx="104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3200" b="1">
                <a:latin typeface="Gill Sans MT" panose="020B0502020104020203" pitchFamily="34" charset="0"/>
                <a:cs typeface="Gill Sans" panose="020B0302020104090203" pitchFamily="34" charset="0"/>
              </a:defRPr>
            </a:lvl1pPr>
          </a:lstStyle>
          <a:p>
            <a:r>
              <a:rPr lang="es-PE" sz="2400" dirty="0"/>
              <a:t>Resultados por actividad económica</a:t>
            </a:r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E15CF299-4300-47E4-8D06-50194CF53EB4}"/>
              </a:ext>
            </a:extLst>
          </p:cNvPr>
          <p:cNvSpPr txBox="1"/>
          <p:nvPr/>
        </p:nvSpPr>
        <p:spPr>
          <a:xfrm>
            <a:off x="9380005" y="3429000"/>
            <a:ext cx="2210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latin typeface="Gill Sans MT" panose="020B0502020104020203" pitchFamily="34" charset="0"/>
                <a:cs typeface="Arial" pitchFamily="34" charset="0"/>
              </a:rPr>
              <a:t>1/ Corresponde al Producto Bruto Interno por actividad económica (nivel 14) en valores corrientes del año 2016.</a:t>
            </a:r>
          </a:p>
          <a:p>
            <a:r>
              <a:rPr lang="es-PE" sz="1200" dirty="0">
                <a:latin typeface="Gill Sans MT" panose="020B0502020104020203" pitchFamily="34" charset="0"/>
                <a:cs typeface="Arial" pitchFamily="34" charset="0"/>
              </a:rPr>
              <a:t>Fuente: CEB, SRB, SEL.</a:t>
            </a:r>
          </a:p>
          <a:p>
            <a:r>
              <a:rPr lang="es-PE" sz="1200" dirty="0">
                <a:latin typeface="Gill Sans MT" panose="020B0502020104020203" pitchFamily="34" charset="0"/>
                <a:cs typeface="Arial" pitchFamily="34" charset="0"/>
              </a:rPr>
              <a:t>Elaboración: Gerencia de Estudios Económicos del Indecopi.</a:t>
            </a:r>
          </a:p>
        </p:txBody>
      </p:sp>
      <p:sp>
        <p:nvSpPr>
          <p:cNvPr id="15" name="20 CuadroTexto">
            <a:extLst>
              <a:ext uri="{FF2B5EF4-FFF2-40B4-BE49-F238E27FC236}">
                <a16:creationId xmlns:a16="http://schemas.microsoft.com/office/drawing/2014/main" id="{794F7A91-E7E5-43AE-A557-3001D1F4FBFE}"/>
              </a:ext>
            </a:extLst>
          </p:cNvPr>
          <p:cNvSpPr txBox="1"/>
          <p:nvPr/>
        </p:nvSpPr>
        <p:spPr>
          <a:xfrm>
            <a:off x="493109" y="1459476"/>
            <a:ext cx="592195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700" b="1" dirty="0">
                <a:latin typeface="Gill Sans MT" panose="020B0502020104020203" pitchFamily="34" charset="0"/>
                <a:cs typeface="Arial" pitchFamily="34" charset="0"/>
              </a:rPr>
              <a:t>Diagrama 1</a:t>
            </a:r>
          </a:p>
          <a:p>
            <a:r>
              <a:rPr lang="es-PE" dirty="0">
                <a:latin typeface="Gill Sans MT" panose="020B0502020104020203" pitchFamily="34" charset="0"/>
                <a:cs typeface="Arial" pitchFamily="34" charset="0"/>
              </a:rPr>
              <a:t>Ahorro Potencial estimado, </a:t>
            </a:r>
          </a:p>
          <a:p>
            <a:r>
              <a:rPr lang="es-PE" dirty="0">
                <a:latin typeface="Gill Sans MT" panose="020B0502020104020203" pitchFamily="34" charset="0"/>
                <a:cs typeface="Arial" pitchFamily="34" charset="0"/>
              </a:rPr>
              <a:t>según actividad económica, </a:t>
            </a:r>
          </a:p>
          <a:p>
            <a:r>
              <a:rPr lang="es-PE" dirty="0">
                <a:latin typeface="Gill Sans MT" panose="020B0502020104020203" pitchFamily="34" charset="0"/>
                <a:cs typeface="Arial" pitchFamily="34" charset="0"/>
              </a:rPr>
              <a:t>2017</a:t>
            </a:r>
          </a:p>
        </p:txBody>
      </p:sp>
      <p:pic>
        <p:nvPicPr>
          <p:cNvPr id="12" name="Imagen 9">
            <a:extLst>
              <a:ext uri="{FF2B5EF4-FFF2-40B4-BE49-F238E27FC236}">
                <a16:creationId xmlns:a16="http://schemas.microsoft.com/office/drawing/2014/main" id="{E649107C-95D7-9444-BAEF-2CE390787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67" b="93829"/>
          <a:stretch/>
        </p:blipFill>
        <p:spPr>
          <a:xfrm>
            <a:off x="-1" y="0"/>
            <a:ext cx="4064001" cy="42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73A56E-1339-6444-9171-77DF8C886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13" t="89187"/>
          <a:stretch/>
        </p:blipFill>
        <p:spPr>
          <a:xfrm>
            <a:off x="10328222" y="6115987"/>
            <a:ext cx="1863777" cy="7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295" y="6266910"/>
            <a:ext cx="1103244" cy="32977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66851" y="571225"/>
            <a:ext cx="1155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3200" b="1">
                <a:latin typeface="Gill Sans MT" panose="020B0502020104020203" pitchFamily="34" charset="0"/>
                <a:cs typeface="Gill Sans" panose="020B0302020104090203" pitchFamily="34" charset="0"/>
              </a:defRPr>
            </a:lvl1pPr>
          </a:lstStyle>
          <a:p>
            <a:r>
              <a:rPr lang="es-PE" sz="2400" dirty="0"/>
              <a:t>Ahorro por eliminación voluntaria de Barreras Burocráticas</a:t>
            </a:r>
          </a:p>
        </p:txBody>
      </p:sp>
      <p:sp>
        <p:nvSpPr>
          <p:cNvPr id="35" name="6 CuadroTexto">
            <a:extLst>
              <a:ext uri="{FF2B5EF4-FFF2-40B4-BE49-F238E27FC236}">
                <a16:creationId xmlns:a16="http://schemas.microsoft.com/office/drawing/2014/main" id="{B1254665-B6C8-4D36-A83A-B6177A978CDD}"/>
              </a:ext>
            </a:extLst>
          </p:cNvPr>
          <p:cNvSpPr txBox="1"/>
          <p:nvPr/>
        </p:nvSpPr>
        <p:spPr>
          <a:xfrm>
            <a:off x="2902775" y="6288907"/>
            <a:ext cx="8496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latin typeface="Arial" pitchFamily="34" charset="0"/>
                <a:cs typeface="Arial" pitchFamily="34" charset="0"/>
              </a:rPr>
              <a:t>Elaboración: Gerencia de Estudios Económicos del Indecopi.</a:t>
            </a:r>
          </a:p>
        </p:txBody>
      </p:sp>
      <p:sp>
        <p:nvSpPr>
          <p:cNvPr id="58" name="20 CuadroTexto">
            <a:extLst>
              <a:ext uri="{FF2B5EF4-FFF2-40B4-BE49-F238E27FC236}">
                <a16:creationId xmlns:a16="http://schemas.microsoft.com/office/drawing/2014/main" id="{794F7A91-E7E5-43AE-A557-3001D1F4FBFE}"/>
              </a:ext>
            </a:extLst>
          </p:cNvPr>
          <p:cNvSpPr txBox="1"/>
          <p:nvPr/>
        </p:nvSpPr>
        <p:spPr>
          <a:xfrm>
            <a:off x="3229511" y="1487260"/>
            <a:ext cx="59219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700" b="1" dirty="0">
                <a:latin typeface="Gill Sans MT" panose="020B0502020104020203" pitchFamily="34" charset="0"/>
                <a:cs typeface="Arial" pitchFamily="34" charset="0"/>
              </a:rPr>
              <a:t>Diagrama 2</a:t>
            </a:r>
          </a:p>
          <a:p>
            <a:pPr algn="ctr"/>
            <a:r>
              <a:rPr lang="es-PE" dirty="0">
                <a:latin typeface="Gill Sans MT" panose="020B0502020104020203" pitchFamily="34" charset="0"/>
                <a:cs typeface="Arial" pitchFamily="34" charset="0"/>
              </a:rPr>
              <a:t>Ahorro generado, 2015-2017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56575-E1CE-8247-9DE6-ED4F32634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7" t="24215" r="26309" b="15279"/>
          <a:stretch/>
        </p:blipFill>
        <p:spPr>
          <a:xfrm>
            <a:off x="2610464" y="2118202"/>
            <a:ext cx="7226709" cy="4148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CFFDB-25DF-1041-8792-7765AD6C4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969" y="3008630"/>
            <a:ext cx="2020570" cy="2020570"/>
          </a:xfrm>
          <a:prstGeom prst="rect">
            <a:avLst/>
          </a:prstGeom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id="{E13199C0-3900-8C4F-BBAA-009CE70F9C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67" b="93829"/>
          <a:stretch/>
        </p:blipFill>
        <p:spPr>
          <a:xfrm>
            <a:off x="-1" y="0"/>
            <a:ext cx="4064001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54F0F3-8925-664D-B49C-31FF060FB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4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07"/>
          <a:stretch/>
        </p:blipFill>
        <p:spPr>
          <a:xfrm>
            <a:off x="0" y="0"/>
            <a:ext cx="407193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93" r="33215"/>
          <a:stretch/>
        </p:blipFill>
        <p:spPr>
          <a:xfrm>
            <a:off x="4071938" y="0"/>
            <a:ext cx="407193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85"/>
          <a:stretch/>
        </p:blipFill>
        <p:spPr>
          <a:xfrm>
            <a:off x="8143874" y="0"/>
            <a:ext cx="405029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E9A7F-8202-7843-A775-F377CDE4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9" t="31425" r="70670" b="27615"/>
          <a:stretch/>
        </p:blipFill>
        <p:spPr>
          <a:xfrm>
            <a:off x="783771" y="2155371"/>
            <a:ext cx="2792186" cy="28085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D4AFF-A20D-DF47-957D-2A5F0FC5F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71" t="33092" r="38527" b="25472"/>
          <a:stretch/>
        </p:blipFill>
        <p:spPr>
          <a:xfrm>
            <a:off x="4702629" y="2269672"/>
            <a:ext cx="2792186" cy="2841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CCF7EC-7609-3144-A7DB-186EF48DD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75" t="33092" r="7857" b="25472"/>
          <a:stretch/>
        </p:blipFill>
        <p:spPr>
          <a:xfrm>
            <a:off x="8790895" y="2269672"/>
            <a:ext cx="2775857" cy="28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9F6B45-19C0-4C4F-A216-462BF6FF37B0}"/>
              </a:ext>
            </a:extLst>
          </p:cNvPr>
          <p:cNvGrpSpPr/>
          <p:nvPr/>
        </p:nvGrpSpPr>
        <p:grpSpPr>
          <a:xfrm>
            <a:off x="0" y="-77823"/>
            <a:ext cx="12192000" cy="7013643"/>
            <a:chOff x="0" y="-77823"/>
            <a:chExt cx="12192000" cy="70136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77"/>
            <a:stretch/>
          </p:blipFill>
          <p:spPr>
            <a:xfrm>
              <a:off x="0" y="0"/>
              <a:ext cx="9489879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7A2694-37A3-A443-8386-1B6E3CCCE687}"/>
                </a:ext>
              </a:extLst>
            </p:cNvPr>
            <p:cNvSpPr/>
            <p:nvPr/>
          </p:nvSpPr>
          <p:spPr>
            <a:xfrm>
              <a:off x="7996136" y="-77823"/>
              <a:ext cx="4195864" cy="701364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A67661-2D33-0842-ACE2-3F1F74435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2" t="15889" r="75319" b="49991"/>
          <a:stretch/>
        </p:blipFill>
        <p:spPr>
          <a:xfrm>
            <a:off x="6926094" y="1340067"/>
            <a:ext cx="2334638" cy="2339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84829-FC98-F24D-9CD8-0E09CE661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81" t="15890" r="56578" b="49991"/>
          <a:stretch/>
        </p:blipFill>
        <p:spPr>
          <a:xfrm>
            <a:off x="9260732" y="1340067"/>
            <a:ext cx="2284926" cy="2339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ED3FB-4834-F44F-9EDE-754F95CCF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0" t="54761" r="75319" b="11119"/>
          <a:stretch/>
        </p:blipFill>
        <p:spPr>
          <a:xfrm>
            <a:off x="8093413" y="3757393"/>
            <a:ext cx="2284926" cy="23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02A5F45D-E85C-DD45-9356-E9C138CF3F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127"/>
          <a:stretch/>
        </p:blipFill>
        <p:spPr>
          <a:xfrm>
            <a:off x="0" y="0"/>
            <a:ext cx="2543175" cy="6858000"/>
          </a:xfrm>
          <a:prstGeom prst="rect">
            <a:avLst/>
          </a:prstGeom>
        </p:spPr>
      </p:pic>
      <p:pic>
        <p:nvPicPr>
          <p:cNvPr id="5" name="Imagen 4" descr="Captura de pantalla 2018-11-07 a la(s) 22.05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27176" r="36492" b="9209"/>
          <a:stretch/>
        </p:blipFill>
        <p:spPr>
          <a:xfrm>
            <a:off x="4695128" y="1031218"/>
            <a:ext cx="4919757" cy="506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470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4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0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340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D3F56A4-BF03-1E43-A61A-5B561378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6928" r="19092" b="-6928"/>
          <a:stretch/>
        </p:blipFill>
        <p:spPr>
          <a:xfrm>
            <a:off x="2332974" y="1137988"/>
            <a:ext cx="7526052" cy="648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3" r="45090" b="73118"/>
          <a:stretch/>
        </p:blipFill>
        <p:spPr>
          <a:xfrm>
            <a:off x="5495442" y="882031"/>
            <a:ext cx="1194620" cy="184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6" t="25161" r="20417" b="57635"/>
          <a:stretch/>
        </p:blipFill>
        <p:spPr>
          <a:xfrm>
            <a:off x="7077872" y="2439019"/>
            <a:ext cx="2448233" cy="1179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6" t="56774" r="23199" b="25807"/>
          <a:stretch/>
        </p:blipFill>
        <p:spPr>
          <a:xfrm>
            <a:off x="7167194" y="4379097"/>
            <a:ext cx="2109020" cy="119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t="71398" r="43761"/>
          <a:stretch/>
        </p:blipFill>
        <p:spPr>
          <a:xfrm>
            <a:off x="5340584" y="5050213"/>
            <a:ext cx="1504336" cy="196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56774" r="59362" b="25807"/>
          <a:stretch/>
        </p:blipFill>
        <p:spPr>
          <a:xfrm>
            <a:off x="2332974" y="4152519"/>
            <a:ext cx="2595718" cy="1194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25161" r="59362" b="54624"/>
          <a:stretch/>
        </p:blipFill>
        <p:spPr>
          <a:xfrm>
            <a:off x="2245441" y="2464984"/>
            <a:ext cx="2595718" cy="138635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27DBAE9-C52B-4597-B498-B0EABF7F4620}"/>
              </a:ext>
            </a:extLst>
          </p:cNvPr>
          <p:cNvSpPr/>
          <p:nvPr/>
        </p:nvSpPr>
        <p:spPr>
          <a:xfrm>
            <a:off x="7086599" y="4379097"/>
            <a:ext cx="2348949" cy="11946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BC92E32-4645-47A3-96B7-A30D05C5033F}"/>
              </a:ext>
            </a:extLst>
          </p:cNvPr>
          <p:cNvSpPr/>
          <p:nvPr/>
        </p:nvSpPr>
        <p:spPr>
          <a:xfrm>
            <a:off x="7047229" y="2464984"/>
            <a:ext cx="2448744" cy="11946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D1799B7-0235-4F63-A9FB-8EA374C27605}"/>
              </a:ext>
            </a:extLst>
          </p:cNvPr>
          <p:cNvSpPr/>
          <p:nvPr/>
        </p:nvSpPr>
        <p:spPr>
          <a:xfrm>
            <a:off x="5340583" y="1084936"/>
            <a:ext cx="1504337" cy="179439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373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D0A27-FDE2-3B40-BFC9-7898DB9F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32" y="950258"/>
            <a:ext cx="6313301" cy="4569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1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985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C7724-1E31-8E42-8292-3DBEFC444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0" r="33088" b="43005"/>
          <a:stretch/>
        </p:blipFill>
        <p:spPr>
          <a:xfrm>
            <a:off x="2563906" y="609"/>
            <a:ext cx="5593976" cy="390800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9544" y="3873105"/>
            <a:ext cx="4100432" cy="809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3AEFB-AD11-E540-8190-731295974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30" t="6005" r="4118" b="50000"/>
          <a:stretch/>
        </p:blipFill>
        <p:spPr>
          <a:xfrm>
            <a:off x="8355106" y="412376"/>
            <a:ext cx="3334870" cy="3016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E489F-5D2D-8E49-B2F4-0781A2319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4" t="66147" r="42103"/>
          <a:stretch/>
        </p:blipFill>
        <p:spPr>
          <a:xfrm>
            <a:off x="2958353" y="4320379"/>
            <a:ext cx="4100432" cy="2321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D2308-AFA2-5244-A6EE-17142B29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83A347-0A60-6745-8AAE-C49D3599EE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2" t="31187" r="71072" b="29758"/>
          <a:stretch/>
        </p:blipFill>
        <p:spPr>
          <a:xfrm>
            <a:off x="1132200" y="412376"/>
            <a:ext cx="1974406" cy="1938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896952-0F73-5842-ACFA-CCC77F28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1" t="31187" r="40588" b="29758"/>
          <a:stretch/>
        </p:blipFill>
        <p:spPr>
          <a:xfrm>
            <a:off x="8599053" y="4741174"/>
            <a:ext cx="2081414" cy="19111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5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928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E1F85-29F9-CD4D-B049-8C813707D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45" r="45833" b="38022"/>
          <a:stretch/>
        </p:blipFill>
        <p:spPr>
          <a:xfrm>
            <a:off x="2675466" y="610"/>
            <a:ext cx="3928533" cy="4249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6BD026-E3C6-E540-B732-C383767B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72" b="45431"/>
          <a:stretch/>
        </p:blipFill>
        <p:spPr>
          <a:xfrm>
            <a:off x="6824132" y="610"/>
            <a:ext cx="5367867" cy="3741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BC80D0-426D-C547-8997-C981FE860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78" t="57285"/>
          <a:stretch/>
        </p:blipFill>
        <p:spPr>
          <a:xfrm>
            <a:off x="3488265" y="3929053"/>
            <a:ext cx="6671733" cy="29288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26667" r="53911" b="41138"/>
          <a:stretch/>
        </p:blipFill>
        <p:spPr>
          <a:xfrm>
            <a:off x="10291640" y="3273396"/>
            <a:ext cx="1746865" cy="1662881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58862" r="53911" b="9269"/>
          <a:stretch/>
        </p:blipFill>
        <p:spPr>
          <a:xfrm>
            <a:off x="10324141" y="5115226"/>
            <a:ext cx="1746866" cy="16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20CC3C-87E5-A441-9336-5FCD05C55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78" r="48750" b="50000"/>
          <a:stretch/>
        </p:blipFill>
        <p:spPr>
          <a:xfrm>
            <a:off x="2777066" y="609"/>
            <a:ext cx="3471333" cy="3428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427802-FF43-EF46-9270-36F97A6E2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06" b="42468"/>
          <a:stretch/>
        </p:blipFill>
        <p:spPr>
          <a:xfrm>
            <a:off x="7840132" y="610"/>
            <a:ext cx="4351867" cy="3944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F472A-BA9B-3740-9FFB-3FD55E30C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44" t="51852" r="29166"/>
          <a:stretch/>
        </p:blipFill>
        <p:spPr>
          <a:xfrm>
            <a:off x="3589866" y="3556000"/>
            <a:ext cx="5046133" cy="33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160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8" y="0"/>
            <a:ext cx="121941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03"/>
          <a:stretch/>
        </p:blipFill>
        <p:spPr>
          <a:xfrm>
            <a:off x="-3468" y="0"/>
            <a:ext cx="957201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77" t="8333" r="40596" b="71875"/>
          <a:stretch/>
        </p:blipFill>
        <p:spPr>
          <a:xfrm>
            <a:off x="5057774" y="571500"/>
            <a:ext cx="2185989" cy="1357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21" t="20208" r="11053" b="63542"/>
          <a:stretch/>
        </p:blipFill>
        <p:spPr>
          <a:xfrm>
            <a:off x="7243762" y="1385888"/>
            <a:ext cx="3600451" cy="1114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19" t="43542" r="6952" b="33125"/>
          <a:stretch/>
        </p:blipFill>
        <p:spPr>
          <a:xfrm>
            <a:off x="7658100" y="2986088"/>
            <a:ext cx="3686175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0" t="66875" r="20543" b="16875"/>
          <a:stretch/>
        </p:blipFill>
        <p:spPr>
          <a:xfrm>
            <a:off x="6643688" y="4586288"/>
            <a:ext cx="3043237" cy="111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53" t="66875" r="55576" b="16875"/>
          <a:stretch/>
        </p:blipFill>
        <p:spPr>
          <a:xfrm>
            <a:off x="1943100" y="4586288"/>
            <a:ext cx="3471863" cy="1114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71" t="43542" r="61786" b="40000"/>
          <a:stretch/>
        </p:blipFill>
        <p:spPr>
          <a:xfrm>
            <a:off x="1042988" y="2986088"/>
            <a:ext cx="3614737" cy="11287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31" t="20209" r="58505" b="63333"/>
          <a:stretch/>
        </p:blipFill>
        <p:spPr>
          <a:xfrm>
            <a:off x="2757488" y="1385888"/>
            <a:ext cx="2300286" cy="11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A101B7-912D-4F49-8F54-C11FA7BEB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B10C80-CE9B-E345-AAB5-90E1277D3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0" t="40219" b="50819"/>
          <a:stretch/>
        </p:blipFill>
        <p:spPr>
          <a:xfrm>
            <a:off x="1755902" y="29833"/>
            <a:ext cx="5312921" cy="92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6879A-8B34-D944-BE09-D2EE068E5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0" t="51739" r="7108" b="41202"/>
          <a:stretch/>
        </p:blipFill>
        <p:spPr>
          <a:xfrm>
            <a:off x="6856827" y="675906"/>
            <a:ext cx="4013776" cy="725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5FBAF-684A-1045-B807-882A1DA50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0" t="58799" b="34206"/>
          <a:stretch/>
        </p:blipFill>
        <p:spPr>
          <a:xfrm>
            <a:off x="3272280" y="5082614"/>
            <a:ext cx="5312920" cy="718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93BA5-F8DB-E647-B2BF-B83A771097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32346" r="2655"/>
          <a:stretch/>
        </p:blipFill>
        <p:spPr>
          <a:xfrm>
            <a:off x="6434070" y="1094779"/>
            <a:ext cx="5673263" cy="27758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15C736-C2AD-F847-9D7F-EE53362098CD}"/>
              </a:ext>
            </a:extLst>
          </p:cNvPr>
          <p:cNvGrpSpPr/>
          <p:nvPr/>
        </p:nvGrpSpPr>
        <p:grpSpPr>
          <a:xfrm>
            <a:off x="2340872" y="950976"/>
            <a:ext cx="3755128" cy="2775846"/>
            <a:chOff x="2340872" y="950976"/>
            <a:chExt cx="3755128" cy="27758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C6505A-F844-E643-A464-B0FE918BC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33464"/>
            <a:stretch/>
          </p:blipFill>
          <p:spPr>
            <a:xfrm>
              <a:off x="2340872" y="950976"/>
              <a:ext cx="3708400" cy="277584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C62586-CB8D-D04F-965D-09CD4861A087}"/>
                </a:ext>
              </a:extLst>
            </p:cNvPr>
            <p:cNvSpPr/>
            <p:nvPr/>
          </p:nvSpPr>
          <p:spPr>
            <a:xfrm>
              <a:off x="2624667" y="3589867"/>
              <a:ext cx="3471333" cy="1369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8B536C-5A60-5040-84FA-AE303ED4E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9" t="20000"/>
          <a:stretch/>
        </p:blipFill>
        <p:spPr>
          <a:xfrm>
            <a:off x="7440829" y="4064246"/>
            <a:ext cx="2609900" cy="27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51E3E-3181-6B4C-89F0-AF1D671A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63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181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11F28-CF97-4C4B-9631-1ABDC454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39" y="3642899"/>
            <a:ext cx="2603500" cy="260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047736-A241-0A4E-A611-E9A545A08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388" y="1258794"/>
            <a:ext cx="5930900" cy="1651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22A5943-8ABB-5E44-96FE-C500D196F579}"/>
              </a:ext>
            </a:extLst>
          </p:cNvPr>
          <p:cNvSpPr/>
          <p:nvPr/>
        </p:nvSpPr>
        <p:spPr>
          <a:xfrm>
            <a:off x="5521949" y="1290598"/>
            <a:ext cx="108830" cy="10883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3897E3-1917-B446-A1A9-B31D58B0FE8B}"/>
              </a:ext>
            </a:extLst>
          </p:cNvPr>
          <p:cNvSpPr/>
          <p:nvPr/>
        </p:nvSpPr>
        <p:spPr>
          <a:xfrm>
            <a:off x="5521949" y="2515099"/>
            <a:ext cx="108830" cy="10883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88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498D73-7DF3-5F49-97EF-8112C6106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29"/>
          <a:stretch/>
        </p:blipFill>
        <p:spPr>
          <a:xfrm>
            <a:off x="0" y="0"/>
            <a:ext cx="12194168" cy="244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92C8C-2389-DD4A-BEBF-86B88B51E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2" t="89524"/>
          <a:stretch/>
        </p:blipFill>
        <p:spPr>
          <a:xfrm>
            <a:off x="10335986" y="6139542"/>
            <a:ext cx="1858182" cy="71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6447E-7C99-B342-AE41-9CE579C0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8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61" b="5689"/>
          <a:stretch/>
        </p:blipFill>
        <p:spPr>
          <a:xfrm>
            <a:off x="2859390" y="1027958"/>
            <a:ext cx="8618476" cy="4802084"/>
          </a:xfrm>
          <a:prstGeom prst="rect">
            <a:avLst/>
          </a:prstGeom>
        </p:spPr>
      </p:pic>
      <p:pic>
        <p:nvPicPr>
          <p:cNvPr id="11" name="Imagen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15" t="87770"/>
          <a:stretch/>
        </p:blipFill>
        <p:spPr>
          <a:xfrm>
            <a:off x="10315575" y="6189476"/>
            <a:ext cx="1876424" cy="668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47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1595" b="64085"/>
          <a:stretch/>
        </p:blipFill>
        <p:spPr>
          <a:xfrm>
            <a:off x="2682240" y="746760"/>
            <a:ext cx="2244323" cy="2462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t="9791" r="63078" b="64086"/>
          <a:stretch/>
        </p:blipFill>
        <p:spPr>
          <a:xfrm>
            <a:off x="5335329" y="1418252"/>
            <a:ext cx="1849242" cy="1791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5" r="81595" b="25878"/>
          <a:stretch/>
        </p:blipFill>
        <p:spPr>
          <a:xfrm>
            <a:off x="2682240" y="3750906"/>
            <a:ext cx="2244323" cy="20791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t="43805" r="63078" b="25878"/>
          <a:stretch/>
        </p:blipFill>
        <p:spPr>
          <a:xfrm>
            <a:off x="5335329" y="3750906"/>
            <a:ext cx="1849242" cy="20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9" t="11731" r="1222" b="7801"/>
          <a:stretch/>
        </p:blipFill>
        <p:spPr>
          <a:xfrm>
            <a:off x="2437647" y="1005656"/>
            <a:ext cx="9422784" cy="4845600"/>
          </a:xfrm>
          <a:prstGeom prst="rect">
            <a:avLst/>
          </a:prstGeom>
        </p:spPr>
      </p:pic>
      <p:pic>
        <p:nvPicPr>
          <p:cNvPr id="8" name="Imagen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15" t="87770"/>
          <a:stretch/>
        </p:blipFill>
        <p:spPr>
          <a:xfrm>
            <a:off x="10315575" y="6189476"/>
            <a:ext cx="1876424" cy="668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292" y="730410"/>
            <a:ext cx="4001610" cy="168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4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906AF2-147D-A14A-B6C5-62ED27D39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368" y="5112079"/>
            <a:ext cx="1409326" cy="14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48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822" y="1012993"/>
            <a:ext cx="6832898" cy="512227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71" y="633730"/>
            <a:ext cx="6527800" cy="16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47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BCE7E0-0AA6-CD4D-A2C6-12F827BA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160" y="3823491"/>
            <a:ext cx="1845607" cy="18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6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033" y="2147044"/>
            <a:ext cx="4245880" cy="2563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7FCA3-2AFA-7040-A7B0-C8A41402F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2A939C43-7259-754A-8013-4EF45BFA3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975" y="812704"/>
            <a:ext cx="3700558" cy="523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657731-8D99-9D42-B152-8CFA05270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600" y="498856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05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E7FCA3-2AFA-7040-A7B0-C8A41402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318A7065-F4BD-D24A-8755-5D00F7438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893" y="566928"/>
            <a:ext cx="4047967" cy="5724144"/>
          </a:xfrm>
          <a:prstGeom prst="rect">
            <a:avLst/>
          </a:prstGeom>
          <a:effectLst>
            <a:outerShdw blurRad="2032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FA7513-3F6E-CB48-9EF1-183601F28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44" t="21067" r="41389" b="6133"/>
          <a:stretch/>
        </p:blipFill>
        <p:spPr>
          <a:xfrm>
            <a:off x="3115056" y="1060704"/>
            <a:ext cx="2980944" cy="4992624"/>
          </a:xfrm>
          <a:prstGeom prst="rect">
            <a:avLst/>
          </a:prstGeom>
          <a:effectLst>
            <a:outerShdw blurRad="762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98AB6-79CE-9844-B755-9A217D5BC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7418" y="5418328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28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A8222-4E2D-7D44-8DDE-332B51EF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7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19995-E4E3-6C45-9D8D-15DF1C5873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84417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D98AD6-327F-2641-BFFD-A4C7EE753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C6207-A196-FE4F-BCEF-1549E039D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8" t="5603" r="24517" b="5315"/>
          <a:stretch/>
        </p:blipFill>
        <p:spPr>
          <a:xfrm>
            <a:off x="7248939" y="861391"/>
            <a:ext cx="2893344" cy="4041913"/>
          </a:xfrm>
          <a:prstGeom prst="rect">
            <a:avLst/>
          </a:prstGeom>
          <a:effectLst>
            <a:outerShdw blurRad="317500" dist="38100" dir="2700000" sx="92000" sy="9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7E486-3FEE-9C4B-BB34-258D7BA8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611" y="5073374"/>
            <a:ext cx="12700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7C3E2-38EE-2648-BD93-BD31ECE81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19" r="28503"/>
          <a:stretch/>
        </p:blipFill>
        <p:spPr>
          <a:xfrm>
            <a:off x="3537179" y="861391"/>
            <a:ext cx="2811766" cy="4041913"/>
          </a:xfrm>
          <a:prstGeom prst="rect">
            <a:avLst/>
          </a:prstGeom>
          <a:effectLst>
            <a:outerShdw blurRad="317500" dist="38100" dir="2700000" sx="92000" sy="9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F234C-094C-3046-8AD6-4D1EBF559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062" y="5073374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47C50C-03E2-0D42-A570-F7E4A9A4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2"/>
          <a:stretch/>
        </p:blipFill>
        <p:spPr>
          <a:xfrm>
            <a:off x="0" y="0"/>
            <a:ext cx="232347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4ABF9C-8271-5345-9D93-C290E96A6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9" t="5797" r="24154" b="5120"/>
          <a:stretch/>
        </p:blipFill>
        <p:spPr>
          <a:xfrm>
            <a:off x="3750365" y="863599"/>
            <a:ext cx="2756912" cy="3816626"/>
          </a:xfrm>
          <a:prstGeom prst="rect">
            <a:avLst/>
          </a:prstGeom>
          <a:effectLst>
            <a:outerShdw blurRad="215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EE937-DB28-3344-80DC-ECA7560F4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821" y="4887843"/>
            <a:ext cx="1270000" cy="127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18CEC8-AA25-C84A-81B8-EBE1AD054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182" y="4887843"/>
            <a:ext cx="12700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C94C5-3D10-274A-91D7-967D5D624F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99" t="4926" r="25120" b="5218"/>
          <a:stretch/>
        </p:blipFill>
        <p:spPr>
          <a:xfrm>
            <a:off x="7934167" y="854765"/>
            <a:ext cx="2689335" cy="3825460"/>
          </a:xfrm>
          <a:prstGeom prst="rect">
            <a:avLst/>
          </a:prstGeom>
          <a:effectLst>
            <a:outerShdw blurRad="215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6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6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5" t="6250" r="61218" b="82292"/>
          <a:stretch/>
        </p:blipFill>
        <p:spPr>
          <a:xfrm>
            <a:off x="2143125" y="457199"/>
            <a:ext cx="2586038" cy="785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6250" r="40128" b="82292"/>
          <a:stretch/>
        </p:blipFill>
        <p:spPr>
          <a:xfrm>
            <a:off x="5043488" y="428624"/>
            <a:ext cx="2257425" cy="785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67" t="6250" r="15740" b="82292"/>
          <a:stretch/>
        </p:blipFill>
        <p:spPr>
          <a:xfrm>
            <a:off x="7615238" y="428624"/>
            <a:ext cx="2657475" cy="785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19375" r="50321" b="70208"/>
          <a:stretch/>
        </p:blipFill>
        <p:spPr>
          <a:xfrm>
            <a:off x="3571875" y="1328738"/>
            <a:ext cx="2486026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17" t="19375" r="32729" b="70208"/>
          <a:stretch/>
        </p:blipFill>
        <p:spPr>
          <a:xfrm>
            <a:off x="6657974" y="1328738"/>
            <a:ext cx="1543051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4" t="29791" r="61200" b="56459"/>
          <a:stretch/>
        </p:blipFill>
        <p:spPr>
          <a:xfrm>
            <a:off x="1028700" y="2043112"/>
            <a:ext cx="3700463" cy="942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31458" r="11804" b="56459"/>
          <a:stretch/>
        </p:blipFill>
        <p:spPr>
          <a:xfrm>
            <a:off x="5543550" y="2157414"/>
            <a:ext cx="5229226" cy="8286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0" t="45000" r="58640" b="44375"/>
          <a:stretch/>
        </p:blipFill>
        <p:spPr>
          <a:xfrm>
            <a:off x="2571750" y="3086100"/>
            <a:ext cx="2471738" cy="728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47" t="44896" r="11639" b="44687"/>
          <a:stretch/>
        </p:blipFill>
        <p:spPr>
          <a:xfrm>
            <a:off x="7015163" y="3100387"/>
            <a:ext cx="3757614" cy="714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9" t="31459" r="34504" b="6041"/>
          <a:stretch/>
        </p:blipFill>
        <p:spPr>
          <a:xfrm>
            <a:off x="5043488" y="2157414"/>
            <a:ext cx="2943225" cy="42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42" t="19166" r="22254" b="73542"/>
          <a:stretch/>
        </p:blipFill>
        <p:spPr>
          <a:xfrm>
            <a:off x="4694653" y="1414460"/>
            <a:ext cx="5300663" cy="500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285" y="1998880"/>
            <a:ext cx="6303401" cy="3545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127"/>
          <a:stretch/>
        </p:blipFill>
        <p:spPr>
          <a:xfrm>
            <a:off x="0" y="0"/>
            <a:ext cx="25431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9EED6-68BD-7A45-B53D-B3794C6872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94" t="12057" r="46547" b="50265"/>
          <a:stretch/>
        </p:blipFill>
        <p:spPr>
          <a:xfrm>
            <a:off x="6805855" y="3771711"/>
            <a:ext cx="2323631" cy="2583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0D5A3D-315C-684D-9357-3F1D1D4839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53" t="12057" r="27261" b="50265"/>
          <a:stretch/>
        </p:blipFill>
        <p:spPr>
          <a:xfrm>
            <a:off x="9129486" y="3771711"/>
            <a:ext cx="2351314" cy="25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A5F45D-E85C-DD45-9356-E9C138CF3F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127"/>
          <a:stretch/>
        </p:blipFill>
        <p:spPr>
          <a:xfrm>
            <a:off x="0" y="0"/>
            <a:ext cx="254317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0DB88-5635-D142-AA6A-C2E7DBCF2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71" t="7030" r="18959" b="82598"/>
          <a:stretch/>
        </p:blipFill>
        <p:spPr>
          <a:xfrm>
            <a:off x="2654300" y="482600"/>
            <a:ext cx="72263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751B6-3786-2745-BFED-E7C0D0C85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28" t="27774" r="41503" b="22747"/>
          <a:stretch/>
        </p:blipFill>
        <p:spPr>
          <a:xfrm>
            <a:off x="2870200" y="1905000"/>
            <a:ext cx="4604657" cy="3392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A4C98-7DAE-3944-B797-9180CE6BF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11" t="27774" r="8764" b="22747"/>
          <a:stretch/>
        </p:blipFill>
        <p:spPr>
          <a:xfrm>
            <a:off x="7257142" y="1905000"/>
            <a:ext cx="4209143" cy="33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9A6CAD-C95D-C64D-BD1C-B798F02D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94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07"/>
          <a:stretch/>
        </p:blipFill>
        <p:spPr>
          <a:xfrm>
            <a:off x="0" y="0"/>
            <a:ext cx="407193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93" r="33215"/>
          <a:stretch/>
        </p:blipFill>
        <p:spPr>
          <a:xfrm>
            <a:off x="4071938" y="0"/>
            <a:ext cx="407193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85"/>
          <a:stretch/>
        </p:blipFill>
        <p:spPr>
          <a:xfrm>
            <a:off x="8143874" y="0"/>
            <a:ext cx="405029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45" y="2393883"/>
            <a:ext cx="2644648" cy="2644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296" y="2458440"/>
            <a:ext cx="2603241" cy="2603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A38E54-2721-B841-84D0-4ECDF99AB6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76" t="55562" r="38377" b="5880"/>
          <a:stretch/>
        </p:blipFill>
        <p:spPr>
          <a:xfrm>
            <a:off x="4939991" y="1004340"/>
            <a:ext cx="2286000" cy="2248526"/>
          </a:xfrm>
          <a:prstGeom prst="rect">
            <a:avLst/>
          </a:prstGeom>
        </p:spPr>
      </p:pic>
      <p:pic>
        <p:nvPicPr>
          <p:cNvPr id="7" name="Imagen 6" descr="Sin-título-1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22"/>
          <a:stretch/>
        </p:blipFill>
        <p:spPr>
          <a:xfrm>
            <a:off x="4793419" y="3642272"/>
            <a:ext cx="2579144" cy="25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411</Words>
  <Application>Microsoft Office PowerPoint</Application>
  <PresentationFormat>Widescreen</PresentationFormat>
  <Paragraphs>128</Paragraphs>
  <Slides>43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Bruno Vittorio Roman Bianchi</cp:lastModifiedBy>
  <cp:revision>90</cp:revision>
  <dcterms:created xsi:type="dcterms:W3CDTF">2018-05-03T20:36:53Z</dcterms:created>
  <dcterms:modified xsi:type="dcterms:W3CDTF">2018-11-14T21:07:33Z</dcterms:modified>
</cp:coreProperties>
</file>